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3"/>
  </p:notes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881"/>
    <a:srgbClr val="A44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9"/>
    <p:restoredTop sz="95858"/>
  </p:normalViewPr>
  <p:slideViewPr>
    <p:cSldViewPr snapToGrid="0" snapToObjects="1">
      <p:cViewPr varScale="1">
        <p:scale>
          <a:sx n="144" d="100"/>
          <a:sy n="144" d="100"/>
        </p:scale>
        <p:origin x="2544" y="192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2DC8E-0252-C44E-81EB-0ADE27D26F6D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CE7B5-8B4E-1A47-A81C-17210DD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9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Volumen</a:t>
            </a:r>
            <a:r>
              <a:rPr lang="en-US" dirty="0"/>
              <a:t> de Ventas (</a:t>
            </a:r>
            <a:r>
              <a:rPr lang="en-US" dirty="0" err="1"/>
              <a:t>Unidades</a:t>
            </a:r>
            <a:r>
              <a:rPr lang="en-US" dirty="0"/>
              <a:t>) </a:t>
            </a:r>
          </a:p>
          <a:p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Producto</a:t>
            </a:r>
            <a:endParaRPr lang="en-US" dirty="0"/>
          </a:p>
          <a:p>
            <a:r>
              <a:rPr lang="en-US" dirty="0" err="1"/>
              <a:t>Formas</a:t>
            </a:r>
            <a:r>
              <a:rPr lang="en-US" dirty="0"/>
              <a:t> de </a:t>
            </a:r>
            <a:r>
              <a:rPr lang="en-US" dirty="0" err="1"/>
              <a:t>Producto</a:t>
            </a:r>
            <a:endParaRPr lang="en-US" dirty="0"/>
          </a:p>
          <a:p>
            <a:r>
              <a:rPr lang="en-US" dirty="0" err="1"/>
              <a:t>Tiempo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26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Fortalezas </a:t>
            </a:r>
          </a:p>
          <a:p>
            <a:r>
              <a:rPr lang="es-ES_tradnl" noProof="0" dirty="0"/>
              <a:t>Debilidades</a:t>
            </a:r>
          </a:p>
          <a:p>
            <a:r>
              <a:rPr lang="es-ES_tradnl" noProof="0" dirty="0"/>
              <a:t>Oportunidades </a:t>
            </a:r>
          </a:p>
          <a:p>
            <a:r>
              <a:rPr lang="es-ES_tradnl" noProof="0" dirty="0"/>
              <a:t>Amenazas</a:t>
            </a:r>
          </a:p>
          <a:p>
            <a:r>
              <a:rPr lang="es-ES_tradnl" noProof="0" dirty="0"/>
              <a:t>Artículos clave de la información del competidor para un análisis más profundo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30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Beneficios / Valores Requeridos por el Cliente</a:t>
            </a:r>
          </a:p>
          <a:p>
            <a:r>
              <a:rPr lang="es-ES_tradnl" noProof="0" dirty="0"/>
              <a:t>Rango de Importancia</a:t>
            </a:r>
          </a:p>
          <a:p>
            <a:r>
              <a:rPr lang="es-ES_tradnl" noProof="0" dirty="0"/>
              <a:t>Recursos / Capacidades Requeridas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08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/>
              <a:t>Beneficios / Valores Requeridos por el Cliente</a:t>
            </a:r>
          </a:p>
          <a:p>
            <a:r>
              <a:rPr lang="es-ES_tradnl" dirty="0"/>
              <a:t>Resumir Resultados por los Beneficios / Valores Requeridos</a:t>
            </a:r>
          </a:p>
          <a:p>
            <a:r>
              <a:rPr lang="es-ES_tradnl" dirty="0"/>
              <a:t>Ventajas Diferenciales de los Recursos Potenciales de la Empresa / Unidad de Negocio</a:t>
            </a:r>
          </a:p>
          <a:p>
            <a:r>
              <a:rPr lang="es-ES_tradnl" dirty="0"/>
              <a:t>Ventajas Diferenciales de los Recursos Potenciales del Competidor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1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Pronóstico de Mercado</a:t>
            </a:r>
          </a:p>
          <a:p>
            <a:r>
              <a:rPr lang="es-ES_tradnl" noProof="0" dirty="0"/>
              <a:t>Estimado de la Cuota de Mercado</a:t>
            </a:r>
          </a:p>
          <a:p>
            <a:r>
              <a:rPr lang="es-ES_tradnl" noProof="0" dirty="0" err="1"/>
              <a:t>Justificacíón</a:t>
            </a:r>
            <a:r>
              <a:rPr lang="es-ES_tradnl" noProof="0" dirty="0"/>
              <a:t> del Estimado de la Cuota de Mercado</a:t>
            </a:r>
          </a:p>
          <a:p>
            <a:r>
              <a:rPr lang="es-ES_tradnl" noProof="0" dirty="0"/>
              <a:t>Pronóstico de Ventas (unidades)</a:t>
            </a:r>
          </a:p>
          <a:p>
            <a:r>
              <a:rPr lang="es-ES_tradnl" noProof="0" dirty="0"/>
              <a:t>Pronóstico del Precio de Venta Promedio</a:t>
            </a:r>
          </a:p>
          <a:p>
            <a:r>
              <a:rPr lang="es-ES_tradnl" noProof="0" dirty="0"/>
              <a:t>Pronóstico de Ventas (dólares)</a:t>
            </a:r>
          </a:p>
          <a:p>
            <a:r>
              <a:rPr lang="es-ES_tradnl" noProof="0" dirty="0"/>
              <a:t>Año 1, Año 2, Año 3, Año 4, Año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35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Supuesto</a:t>
            </a:r>
          </a:p>
          <a:p>
            <a:r>
              <a:rPr lang="es-ES_tradnl" noProof="0" dirty="0"/>
              <a:t>Probabilidad de Ocurrencia</a:t>
            </a:r>
          </a:p>
          <a:p>
            <a:r>
              <a:rPr lang="es-ES_tradnl" noProof="0" dirty="0"/>
              <a:t>Magnitud del Efecto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41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Magnitud del Efecto – Alta  - Baja </a:t>
            </a:r>
          </a:p>
          <a:p>
            <a:r>
              <a:rPr lang="es-ES_tradnl" noProof="0" dirty="0"/>
              <a:t>Baja – Alta</a:t>
            </a:r>
          </a:p>
          <a:p>
            <a:r>
              <a:rPr lang="es-ES_tradnl" noProof="0" dirty="0"/>
              <a:t>Probabilidad de Ocurrencia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4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“Creemos que…” </a:t>
            </a:r>
          </a:p>
          <a:p>
            <a:r>
              <a:rPr lang="es-ES_tradnl" noProof="0" dirty="0"/>
              <a:t>Implicaciones</a:t>
            </a:r>
          </a:p>
          <a:p>
            <a:endParaRPr lang="es-ES_trad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36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Supuestos Inciertos</a:t>
            </a:r>
          </a:p>
          <a:p>
            <a:r>
              <a:rPr lang="es-ES_tradnl" noProof="0" dirty="0"/>
              <a:t>Información sobre los Supuestos</a:t>
            </a:r>
          </a:p>
          <a:p>
            <a:r>
              <a:rPr lang="es-ES_tradnl" noProof="0" dirty="0"/>
              <a:t>Plan de Contingencia y Contingencias Especificas</a:t>
            </a:r>
          </a:p>
          <a:p>
            <a:r>
              <a:rPr lang="es-ES_tradnl" noProof="0" dirty="0"/>
              <a:t>Posibles Escenarios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82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Dimensión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/>
              <a:t>Segmento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/>
              <a:t>Segmento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/>
              <a:t>Segmento 3</a:t>
            </a:r>
          </a:p>
          <a:p>
            <a:r>
              <a:rPr lang="es-ES_tradnl" noProof="0" dirty="0"/>
              <a:t>Dimensión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/>
              <a:t>Segmento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/>
              <a:t>Segmento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/>
              <a:t>Segmento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70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Dimensión</a:t>
            </a:r>
            <a:r>
              <a:rPr lang="en-US" dirty="0"/>
              <a:t> 1</a:t>
            </a:r>
          </a:p>
          <a:p>
            <a:r>
              <a:rPr lang="en-US" dirty="0" err="1"/>
              <a:t>Dimensión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2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Volumen</a:t>
            </a:r>
            <a:r>
              <a:rPr lang="en-US" dirty="0"/>
              <a:t> de Ventas (</a:t>
            </a:r>
            <a:r>
              <a:rPr lang="en-US" dirty="0" err="1"/>
              <a:t>Unidades</a:t>
            </a:r>
            <a:r>
              <a:rPr lang="en-US" dirty="0"/>
              <a:t>)</a:t>
            </a:r>
          </a:p>
          <a:p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Producto</a:t>
            </a:r>
            <a:endParaRPr lang="en-US" dirty="0"/>
          </a:p>
          <a:p>
            <a:r>
              <a:rPr lang="en-US" dirty="0"/>
              <a:t>Forma de </a:t>
            </a:r>
            <a:r>
              <a:rPr lang="en-US" dirty="0" err="1"/>
              <a:t>Producto</a:t>
            </a:r>
            <a:endParaRPr lang="en-US" dirty="0"/>
          </a:p>
          <a:p>
            <a:r>
              <a:rPr lang="en-US" dirty="0"/>
              <a:t>5 </a:t>
            </a:r>
            <a:r>
              <a:rPr lang="en-US" dirty="0" err="1"/>
              <a:t>años</a:t>
            </a:r>
            <a:r>
              <a:rPr lang="en-US" dirty="0"/>
              <a:t> </a:t>
            </a:r>
            <a:r>
              <a:rPr lang="en-US" dirty="0" err="1"/>
              <a:t>atrás</a:t>
            </a:r>
            <a:endParaRPr lang="en-US" dirty="0"/>
          </a:p>
          <a:p>
            <a:r>
              <a:rPr lang="en-US" dirty="0"/>
              <a:t>Hoy</a:t>
            </a:r>
          </a:p>
          <a:p>
            <a:r>
              <a:rPr lang="en-US" dirty="0"/>
              <a:t>5 </a:t>
            </a:r>
            <a:r>
              <a:rPr lang="en-US" dirty="0" err="1"/>
              <a:t>años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 </a:t>
            </a:r>
            <a:r>
              <a:rPr lang="en-US" dirty="0" err="1"/>
              <a:t>ahora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0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Valores</a:t>
            </a:r>
            <a:r>
              <a:rPr lang="en-US" dirty="0"/>
              <a:t> / </a:t>
            </a:r>
            <a:r>
              <a:rPr lang="en-US" dirty="0" err="1"/>
              <a:t>Beneficios</a:t>
            </a:r>
            <a:r>
              <a:rPr lang="en-US" dirty="0"/>
              <a:t> / </a:t>
            </a:r>
            <a:r>
              <a:rPr lang="en-US" dirty="0" err="1"/>
              <a:t>Necesidades</a:t>
            </a:r>
            <a:r>
              <a:rPr lang="en-US" dirty="0"/>
              <a:t> / </a:t>
            </a:r>
            <a:r>
              <a:rPr lang="en-US" dirty="0" err="1"/>
              <a:t>Requeridos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/>
              <a:t>Cliente</a:t>
            </a:r>
            <a:endParaRPr lang="en-US" dirty="0"/>
          </a:p>
          <a:p>
            <a:r>
              <a:rPr lang="en-US" dirty="0" err="1"/>
              <a:t>Segmentos</a:t>
            </a:r>
            <a:r>
              <a:rPr lang="en-US" dirty="0"/>
              <a:t> de Mercado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1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94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Factor del </a:t>
            </a:r>
            <a:r>
              <a:rPr lang="en-US" dirty="0" err="1"/>
              <a:t>Atractivo</a:t>
            </a:r>
            <a:r>
              <a:rPr lang="en-US" dirty="0"/>
              <a:t> del </a:t>
            </a:r>
            <a:r>
              <a:rPr lang="en-US" dirty="0" err="1"/>
              <a:t>Segmento</a:t>
            </a:r>
            <a:r>
              <a:rPr lang="en-US" dirty="0"/>
              <a:t> de Mercado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99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5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Segmento</a:t>
            </a:r>
            <a:r>
              <a:rPr lang="en-US" dirty="0"/>
              <a:t> de Mercado: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8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Segmento</a:t>
            </a:r>
            <a:r>
              <a:rPr lang="en-US" dirty="0"/>
              <a:t> de Mercado:</a:t>
            </a:r>
          </a:p>
          <a:p>
            <a:r>
              <a:rPr lang="en-US" dirty="0"/>
              <a:t>Factor de </a:t>
            </a:r>
            <a:r>
              <a:rPr lang="en-US" dirty="0" err="1"/>
              <a:t>Fortalezas</a:t>
            </a:r>
            <a:r>
              <a:rPr lang="en-US" dirty="0"/>
              <a:t> </a:t>
            </a:r>
            <a:r>
              <a:rPr lang="en-US" dirty="0" err="1"/>
              <a:t>Comerciales</a:t>
            </a:r>
            <a:endParaRPr lang="en-US" dirty="0"/>
          </a:p>
          <a:p>
            <a:r>
              <a:rPr lang="en-US" dirty="0" err="1"/>
              <a:t>Razones</a:t>
            </a:r>
            <a:r>
              <a:rPr lang="en-US" dirty="0"/>
              <a:t> para </a:t>
            </a:r>
            <a:r>
              <a:rPr lang="en-US" dirty="0" err="1"/>
              <a:t>Incluir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26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Segmento</a:t>
            </a:r>
            <a:r>
              <a:rPr lang="en-US" dirty="0"/>
              <a:t> de Mercado: </a:t>
            </a:r>
          </a:p>
          <a:p>
            <a:r>
              <a:rPr lang="en-US" dirty="0"/>
              <a:t>Factor</a:t>
            </a:r>
          </a:p>
          <a:p>
            <a:r>
              <a:rPr lang="en-US" dirty="0" err="1"/>
              <a:t>Ponderación</a:t>
            </a:r>
            <a:endParaRPr lang="en-US" dirty="0"/>
          </a:p>
          <a:p>
            <a:r>
              <a:rPr lang="en-US" dirty="0" err="1"/>
              <a:t>Tasa</a:t>
            </a:r>
            <a:endParaRPr lang="en-US" dirty="0"/>
          </a:p>
          <a:p>
            <a:r>
              <a:rPr lang="en-US" dirty="0"/>
              <a:t>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51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Atractivo</a:t>
            </a:r>
            <a:r>
              <a:rPr lang="en-US" dirty="0"/>
              <a:t> del </a:t>
            </a:r>
            <a:r>
              <a:rPr lang="en-US" dirty="0" err="1"/>
              <a:t>Segmento</a:t>
            </a:r>
            <a:r>
              <a:rPr lang="en-US" dirty="0"/>
              <a:t> de Mercado</a:t>
            </a:r>
          </a:p>
          <a:p>
            <a:r>
              <a:rPr lang="en-US" dirty="0"/>
              <a:t>Alto </a:t>
            </a:r>
          </a:p>
          <a:p>
            <a:r>
              <a:rPr lang="en-US" dirty="0"/>
              <a:t>Medio </a:t>
            </a:r>
          </a:p>
          <a:p>
            <a:r>
              <a:rPr lang="en-US" dirty="0"/>
              <a:t>Bajo</a:t>
            </a:r>
          </a:p>
          <a:p>
            <a:r>
              <a:rPr lang="en-US" dirty="0" err="1"/>
              <a:t>Fortalezas</a:t>
            </a:r>
            <a:r>
              <a:rPr lang="en-US" dirty="0"/>
              <a:t> de </a:t>
            </a:r>
            <a:r>
              <a:rPr lang="en-US" dirty="0" err="1"/>
              <a:t>Negocio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47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Segmento</a:t>
            </a:r>
            <a:r>
              <a:rPr lang="en-US" dirty="0"/>
              <a:t>:</a:t>
            </a:r>
          </a:p>
          <a:p>
            <a:r>
              <a:rPr lang="en-US" dirty="0" err="1"/>
              <a:t>Objetivos</a:t>
            </a:r>
            <a:r>
              <a:rPr lang="en-US" dirty="0"/>
              <a:t> </a:t>
            </a:r>
            <a:r>
              <a:rPr lang="en-US" dirty="0" err="1"/>
              <a:t>Estratégicos</a:t>
            </a:r>
            <a:endParaRPr lang="en-US" dirty="0"/>
          </a:p>
          <a:p>
            <a:r>
              <a:rPr lang="en-US" dirty="0" err="1"/>
              <a:t>Primarios</a:t>
            </a:r>
            <a:endParaRPr lang="en-US" dirty="0"/>
          </a:p>
          <a:p>
            <a:r>
              <a:rPr lang="en-US" dirty="0" err="1"/>
              <a:t>Secundarios</a:t>
            </a:r>
            <a:endParaRPr lang="en-US" dirty="0"/>
          </a:p>
          <a:p>
            <a:r>
              <a:rPr lang="en-US" dirty="0" err="1"/>
              <a:t>Objetivos</a:t>
            </a:r>
            <a:r>
              <a:rPr lang="en-US" dirty="0"/>
              <a:t> </a:t>
            </a:r>
            <a:r>
              <a:rPr lang="en-US" dirty="0" err="1"/>
              <a:t>Operacionales</a:t>
            </a:r>
            <a:endParaRPr lang="en-US" dirty="0"/>
          </a:p>
          <a:p>
            <a:r>
              <a:rPr lang="en-US" dirty="0" err="1"/>
              <a:t>Primarios</a:t>
            </a:r>
            <a:r>
              <a:rPr lang="en-US" dirty="0"/>
              <a:t> </a:t>
            </a:r>
            <a:r>
              <a:rPr lang="en-US" dirty="0" err="1"/>
              <a:t>Secundarios</a:t>
            </a:r>
            <a:endParaRPr lang="en-US" dirty="0"/>
          </a:p>
          <a:p>
            <a:r>
              <a:rPr lang="en-US" dirty="0" err="1"/>
              <a:t>Delcaración</a:t>
            </a:r>
            <a:r>
              <a:rPr lang="en-US" dirty="0"/>
              <a:t> General de </a:t>
            </a:r>
            <a:r>
              <a:rPr lang="en-US" dirty="0" err="1"/>
              <a:t>Objetivos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81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Segmento</a:t>
            </a:r>
            <a:r>
              <a:rPr lang="en-US" dirty="0"/>
              <a:t>:</a:t>
            </a:r>
          </a:p>
          <a:p>
            <a:r>
              <a:rPr lang="en-US" dirty="0"/>
              <a:t>Lo que </a:t>
            </a:r>
            <a:r>
              <a:rPr lang="en-US" dirty="0" err="1"/>
              <a:t>pretende</a:t>
            </a:r>
            <a:r>
              <a:rPr lang="en-US" dirty="0"/>
              <a:t> </a:t>
            </a:r>
            <a:r>
              <a:rPr lang="en-US" dirty="0" err="1"/>
              <a:t>hacer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pretende</a:t>
            </a:r>
            <a:r>
              <a:rPr lang="en-US" dirty="0"/>
              <a:t> </a:t>
            </a:r>
            <a:r>
              <a:rPr lang="en-US" dirty="0" err="1"/>
              <a:t>hacerlo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88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Horizonte de Planificación: 3 a 5 Años</a:t>
            </a:r>
          </a:p>
          <a:p>
            <a:r>
              <a:rPr lang="es-ES_tradnl" noProof="0" dirty="0"/>
              <a:t>Fuerza de la Industria – Actores </a:t>
            </a:r>
            <a:r>
              <a:rPr lang="es-ES_tradnl" noProof="0" dirty="0" err="1"/>
              <a:t>Imporantes</a:t>
            </a:r>
            <a:r>
              <a:rPr lang="es-ES_tradnl" noProof="0" dirty="0"/>
              <a:t> – Impacto Potencial a la Empresa / Unidad de Negocio</a:t>
            </a:r>
          </a:p>
          <a:p>
            <a:r>
              <a:rPr lang="es-ES_tradnl" noProof="0" dirty="0"/>
              <a:t>Competidores directos actuales</a:t>
            </a:r>
          </a:p>
          <a:p>
            <a:r>
              <a:rPr lang="es-ES_tradnl" noProof="0" dirty="0"/>
              <a:t>Nuevos competidores directos</a:t>
            </a:r>
          </a:p>
          <a:p>
            <a:r>
              <a:rPr lang="es-ES_tradnl" noProof="0" dirty="0"/>
              <a:t>Competidores Indirectos</a:t>
            </a:r>
          </a:p>
          <a:p>
            <a:r>
              <a:rPr lang="es-ES_tradnl" noProof="0" dirty="0"/>
              <a:t>Proveedores</a:t>
            </a:r>
          </a:p>
          <a:p>
            <a:r>
              <a:rPr lang="es-ES_tradnl" noProof="0" dirty="0"/>
              <a:t>Compradores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87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Segmento</a:t>
            </a:r>
            <a:r>
              <a:rPr lang="en-US" dirty="0"/>
              <a:t>:</a:t>
            </a:r>
          </a:p>
          <a:p>
            <a:r>
              <a:rPr lang="en-US" dirty="0" err="1"/>
              <a:t>Clientes</a:t>
            </a:r>
            <a:r>
              <a:rPr lang="en-US" dirty="0"/>
              <a:t> </a:t>
            </a:r>
            <a:r>
              <a:rPr lang="en-US" dirty="0" err="1"/>
              <a:t>objetivo</a:t>
            </a:r>
            <a:endParaRPr lang="en-US" dirty="0"/>
          </a:p>
          <a:p>
            <a:r>
              <a:rPr lang="en-US" dirty="0" err="1"/>
              <a:t>Competidores</a:t>
            </a:r>
            <a:r>
              <a:rPr lang="en-US" dirty="0"/>
              <a:t> </a:t>
            </a:r>
            <a:r>
              <a:rPr lang="en-US" dirty="0" err="1"/>
              <a:t>objetivo</a:t>
            </a:r>
            <a:endParaRPr lang="en-US" dirty="0"/>
          </a:p>
          <a:p>
            <a:r>
              <a:rPr lang="en-US" dirty="0" err="1"/>
              <a:t>Propuesta</a:t>
            </a:r>
            <a:r>
              <a:rPr lang="en-US" dirty="0"/>
              <a:t> de Valor</a:t>
            </a:r>
          </a:p>
          <a:p>
            <a:r>
              <a:rPr lang="en-US" dirty="0" err="1"/>
              <a:t>Razón</a:t>
            </a:r>
            <a:r>
              <a:rPr lang="en-US" dirty="0"/>
              <a:t> para </a:t>
            </a:r>
            <a:r>
              <a:rPr lang="en-US" dirty="0" err="1"/>
              <a:t>Creer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0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Segmento</a:t>
            </a:r>
            <a:r>
              <a:rPr lang="en-US" dirty="0"/>
              <a:t>:</a:t>
            </a:r>
          </a:p>
          <a:p>
            <a:r>
              <a:rPr lang="en-US" dirty="0" err="1"/>
              <a:t>Vamos</a:t>
            </a:r>
            <a:r>
              <a:rPr lang="en-US" dirty="0"/>
              <a:t> a </a:t>
            </a:r>
            <a:r>
              <a:rPr lang="en-US" dirty="0" err="1"/>
              <a:t>convencer</a:t>
            </a:r>
            <a:r>
              <a:rPr lang="en-US" dirty="0"/>
              <a:t>…</a:t>
            </a:r>
          </a:p>
          <a:p>
            <a:r>
              <a:rPr lang="en-US" dirty="0"/>
              <a:t>… que … (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contexto</a:t>
            </a:r>
            <a:r>
              <a:rPr lang="en-US" dirty="0"/>
              <a:t> de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alternativas</a:t>
            </a:r>
            <a:r>
              <a:rPr lang="en-US" dirty="0"/>
              <a:t>)</a:t>
            </a:r>
          </a:p>
          <a:p>
            <a:r>
              <a:rPr lang="en-US" dirty="0"/>
              <a:t>… que … (van a </a:t>
            </a:r>
            <a:r>
              <a:rPr lang="en-US" dirty="0" err="1"/>
              <a:t>recibir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)</a:t>
            </a:r>
          </a:p>
          <a:p>
            <a:r>
              <a:rPr lang="en-US" dirty="0"/>
              <a:t>… </a:t>
            </a:r>
            <a:r>
              <a:rPr lang="en-US" dirty="0" err="1"/>
              <a:t>porque</a:t>
            </a:r>
            <a:r>
              <a:rPr lang="en-US" dirty="0"/>
              <a:t> … (</a:t>
            </a:r>
            <a:r>
              <a:rPr lang="en-US" dirty="0" err="1"/>
              <a:t>tenemos</a:t>
            </a:r>
            <a:r>
              <a:rPr lang="en-US" dirty="0"/>
              <a:t>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capacidades</a:t>
            </a:r>
            <a:r>
              <a:rPr lang="en-US" dirty="0"/>
              <a:t> / </a:t>
            </a:r>
            <a:r>
              <a:rPr lang="en-US" dirty="0" err="1"/>
              <a:t>recursos</a:t>
            </a:r>
            <a:r>
              <a:rPr lang="en-US" dirty="0"/>
              <a:t>) </a:t>
            </a:r>
          </a:p>
          <a:p>
            <a:r>
              <a:rPr lang="en-US" dirty="0"/>
              <a:t>(</a:t>
            </a:r>
            <a:r>
              <a:rPr lang="en-US" b="1" i="1" dirty="0"/>
              <a:t>Second part is the same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98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Segmento</a:t>
            </a:r>
            <a:r>
              <a:rPr lang="en-US" dirty="0"/>
              <a:t>: </a:t>
            </a:r>
          </a:p>
          <a:p>
            <a:r>
              <a:rPr lang="en-US" dirty="0" err="1"/>
              <a:t>Producto</a:t>
            </a:r>
            <a:endParaRPr lang="en-US" dirty="0"/>
          </a:p>
          <a:p>
            <a:r>
              <a:rPr lang="en-US" dirty="0" err="1"/>
              <a:t>Servicio</a:t>
            </a:r>
            <a:endParaRPr lang="en-US" dirty="0"/>
          </a:p>
          <a:p>
            <a:r>
              <a:rPr lang="en-US" dirty="0" err="1"/>
              <a:t>Promoción</a:t>
            </a:r>
            <a:endParaRPr lang="en-US" dirty="0"/>
          </a:p>
          <a:p>
            <a:r>
              <a:rPr lang="en-US" dirty="0" err="1"/>
              <a:t>Distribución</a:t>
            </a:r>
            <a:endParaRPr lang="en-US" dirty="0"/>
          </a:p>
          <a:p>
            <a:r>
              <a:rPr lang="en-US"/>
              <a:t>Precio</a:t>
            </a:r>
            <a:endParaRPr lang="en-US" dirty="0"/>
          </a:p>
          <a:p>
            <a:r>
              <a:rPr lang="en-US" dirty="0" err="1"/>
              <a:t>Apoyo</a:t>
            </a:r>
            <a:r>
              <a:rPr lang="en-US" dirty="0"/>
              <a:t> </a:t>
            </a:r>
            <a:r>
              <a:rPr lang="en-US" dirty="0" err="1"/>
              <a:t>funcional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1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Horizonte de planificación: 3 a 5 Años</a:t>
            </a:r>
          </a:p>
          <a:p>
            <a:r>
              <a:rPr lang="es-ES_tradnl" noProof="0" dirty="0"/>
              <a:t>Fuerza – Ejemplares Importantes – Impacto Potencial a la Empresa / Unidad de Negocio</a:t>
            </a:r>
          </a:p>
          <a:p>
            <a:r>
              <a:rPr lang="es-ES_tradnl" noProof="0" dirty="0"/>
              <a:t>Política</a:t>
            </a:r>
          </a:p>
          <a:p>
            <a:r>
              <a:rPr lang="es-ES_tradnl" noProof="0" dirty="0"/>
              <a:t>Económica</a:t>
            </a:r>
          </a:p>
          <a:p>
            <a:r>
              <a:rPr lang="es-ES_tradnl" noProof="0" dirty="0"/>
              <a:t>Sociocultural</a:t>
            </a:r>
          </a:p>
          <a:p>
            <a:r>
              <a:rPr lang="es-ES_tradnl" noProof="0" dirty="0"/>
              <a:t>Legal</a:t>
            </a:r>
          </a:p>
          <a:p>
            <a:r>
              <a:rPr lang="es-ES_tradnl" noProof="0" dirty="0"/>
              <a:t>Ambiental (Física)</a:t>
            </a:r>
          </a:p>
          <a:p>
            <a:endParaRPr lang="es-ES_trad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4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Horizonte de planificación: 3 a 5 Años</a:t>
            </a:r>
          </a:p>
          <a:p>
            <a:r>
              <a:rPr lang="es-ES_tradnl" noProof="0" dirty="0"/>
              <a:t>Conocimientos Clave para la Empresa / Unidad de Negocio</a:t>
            </a:r>
          </a:p>
          <a:p>
            <a:r>
              <a:rPr lang="es-ES_tradnl" noProof="0" dirty="0"/>
              <a:t>Problemas Principales que la Empresa / Unidad de Negocio Debe Abordar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3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Otras Unidades de Negocio de la Empresa</a:t>
            </a:r>
          </a:p>
          <a:p>
            <a:r>
              <a:rPr lang="es-ES_tradnl" noProof="0" dirty="0"/>
              <a:t>Empresa / Unidad de Negocio</a:t>
            </a:r>
          </a:p>
          <a:p>
            <a:r>
              <a:rPr lang="es-ES_tradnl" noProof="0" dirty="0"/>
              <a:t>Productor</a:t>
            </a:r>
          </a:p>
          <a:p>
            <a:r>
              <a:rPr lang="es-ES_tradnl" noProof="0" dirty="0"/>
              <a:t>Distribuidor</a:t>
            </a:r>
          </a:p>
          <a:p>
            <a:r>
              <a:rPr lang="es-ES_tradnl" noProof="0" dirty="0"/>
              <a:t>Minorista</a:t>
            </a:r>
          </a:p>
          <a:p>
            <a:r>
              <a:rPr lang="es-ES_tradnl" noProof="0" dirty="0"/>
              <a:t>Consumidor Final / Usuario Final </a:t>
            </a:r>
          </a:p>
          <a:p>
            <a:r>
              <a:rPr lang="es-ES_tradnl" noProof="0" dirty="0"/>
              <a:t>Organizaciones Influyentes / Consejeras</a:t>
            </a:r>
          </a:p>
          <a:p>
            <a:endParaRPr lang="es-ES_trad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26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Paso de Decisión de Compra</a:t>
            </a:r>
          </a:p>
          <a:p>
            <a:r>
              <a:rPr lang="es-ES_tradnl" noProof="0" dirty="0"/>
              <a:t>Reconociendo problemas</a:t>
            </a:r>
          </a:p>
          <a:p>
            <a:r>
              <a:rPr lang="es-ES_tradnl" noProof="0" dirty="0"/>
              <a:t>Adquiriendo información</a:t>
            </a:r>
          </a:p>
          <a:p>
            <a:r>
              <a:rPr lang="es-ES_tradnl" noProof="0" dirty="0"/>
              <a:t>Evaluando alternativas</a:t>
            </a:r>
          </a:p>
          <a:p>
            <a:r>
              <a:rPr lang="es-ES_tradnl" noProof="0" dirty="0"/>
              <a:t>Tomando una decisión </a:t>
            </a:r>
          </a:p>
          <a:p>
            <a:r>
              <a:rPr lang="es-ES_tradnl" noProof="0" dirty="0"/>
              <a:t>Comprando y asegurando el producto</a:t>
            </a:r>
          </a:p>
          <a:p>
            <a:r>
              <a:rPr lang="es-ES_tradnl" noProof="0" dirty="0"/>
              <a:t>Procesos posteriores a la compra</a:t>
            </a:r>
          </a:p>
          <a:p>
            <a:r>
              <a:rPr lang="es-ES_tradnl" noProof="0" dirty="0"/>
              <a:t>Preguntas que Hacer </a:t>
            </a:r>
          </a:p>
          <a:p>
            <a:r>
              <a:rPr lang="es-ES_tradnl" noProof="0" dirty="0"/>
              <a:t>¿Cómo estos clientes reconocen el problema que una compra resolverá? ¿Hay algunos “desencadenantes” para incrementar la captar la atención del cliente?</a:t>
            </a:r>
          </a:p>
          <a:p>
            <a:r>
              <a:rPr lang="es-ES_tradnl" noProof="0" dirty="0"/>
              <a:t>¿Que tipo de información buscan estos clientes? </a:t>
            </a:r>
          </a:p>
          <a:p>
            <a:r>
              <a:rPr lang="es-ES_tradnl" noProof="0" dirty="0"/>
              <a:t>¿Cómo estos clientes evalúan alternativas?</a:t>
            </a:r>
          </a:p>
          <a:p>
            <a:r>
              <a:rPr lang="es-ES_tradnl" noProof="0" dirty="0"/>
              <a:t>¿Qué elecciones es probable que tomen estos clientes?</a:t>
            </a:r>
          </a:p>
          <a:p>
            <a:r>
              <a:rPr lang="es-ES_tradnl" noProof="0" dirty="0"/>
              <a:t>¿Después de elegir, ¿qué problemas están involucrados en asegurar el producto?</a:t>
            </a:r>
          </a:p>
          <a:p>
            <a:r>
              <a:rPr lang="es-ES_tradnl" noProof="0" dirty="0"/>
              <a:t>Después de elegir, ¿qué tipo de decisiones toman estos clientes después de la compra?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10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Nombre </a:t>
            </a:r>
          </a:p>
          <a:p>
            <a:r>
              <a:rPr lang="es-ES_tradnl" noProof="0" dirty="0"/>
              <a:t>Role en el Proceso de Decisión de Compra</a:t>
            </a:r>
          </a:p>
          <a:p>
            <a:r>
              <a:rPr lang="es-ES_tradnl" noProof="0" dirty="0"/>
              <a:t>Posición / Nivel de Influencia de la Organización</a:t>
            </a:r>
          </a:p>
          <a:p>
            <a:r>
              <a:rPr lang="es-ES_tradnl" noProof="0" dirty="0"/>
              <a:t>Percepciones de Nuestra Empresa / Unidad de Negocio frente a los Competidores</a:t>
            </a:r>
          </a:p>
          <a:p>
            <a:r>
              <a:rPr lang="es-ES_tradnl" noProof="0" dirty="0"/>
              <a:t>Nuestras de Relaciones de la Empresa / Unidad de Negocio frente a los Competidores</a:t>
            </a:r>
          </a:p>
          <a:p>
            <a:r>
              <a:rPr lang="es-ES_tradnl" noProof="0" dirty="0"/>
              <a:t>Reputación / Intereses Personales</a:t>
            </a:r>
          </a:p>
          <a:p>
            <a:r>
              <a:rPr lang="es-ES_tradnl" noProof="0" dirty="0"/>
              <a:t>“Botones Calientes”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Competidores</a:t>
            </a:r>
          </a:p>
          <a:p>
            <a:r>
              <a:rPr lang="es-ES_tradnl" noProof="0" dirty="0"/>
              <a:t>Directos </a:t>
            </a:r>
          </a:p>
          <a:p>
            <a:r>
              <a:rPr lang="es-ES_tradnl" noProof="0" dirty="0"/>
              <a:t>Indirectos</a:t>
            </a:r>
          </a:p>
          <a:p>
            <a:r>
              <a:rPr lang="es-ES_tradnl" noProof="0" dirty="0"/>
              <a:t>Actuales</a:t>
            </a:r>
          </a:p>
          <a:p>
            <a:r>
              <a:rPr lang="es-ES_tradnl" noProof="0" dirty="0"/>
              <a:t>Potenciales</a:t>
            </a:r>
          </a:p>
          <a:p>
            <a:r>
              <a:rPr lang="es-ES_tradnl" noProof="0" dirty="0"/>
              <a:t>Identifique tres competidores por los que la empresa / unidad de negocio debería estar más preocupada: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CE7B5-8B4E-1A47-A81C-17210DD1AA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3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lIns="0" tIns="0" rIns="0" bIns="0"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6346" y="3956280"/>
            <a:ext cx="6270922" cy="1086237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© Wessex Press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2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2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57" y="685800"/>
            <a:ext cx="8013071" cy="54911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357" y="1583703"/>
            <a:ext cx="8013071" cy="4869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1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Wessex Press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9537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5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0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6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Wessex Press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411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Wessex Press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677FB8-EE09-EA41-822E-8693E81DBE0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737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699" y="685800"/>
            <a:ext cx="7756729" cy="5491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83703"/>
            <a:ext cx="7756728" cy="48696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777" y="6453386"/>
            <a:ext cx="1416396" cy="4046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© Wessex Press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680876" cy="4046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fld id="{CA677FB8-EE09-EA41-822E-8693E81DBE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B7BFBD-C488-4B5B-ABE5-8256F3FFB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9143999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2BA7674F-A261-445A-AE3A-A0AA30620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03463" y="626654"/>
            <a:ext cx="245675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53A58C-A067-4B87-B48C-CB90C1FA0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474" y="1010265"/>
            <a:ext cx="8336526" cy="58477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D8003C-F010-054C-8A14-BCB4B1F9F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0073" y="4651760"/>
            <a:ext cx="7342522" cy="1195975"/>
          </a:xfrm>
        </p:spPr>
        <p:txBody>
          <a:bodyPr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Libro de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Planificación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del Mercado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096DB-F3E4-224A-86F5-E122DC2A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0073" y="6453386"/>
            <a:ext cx="1513963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Wessex Press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8AE22-E97A-6E46-9850-25F7BA46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A677FB8-EE09-EA41-822E-8693E81DBE04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87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AE68AD-993A-7F4F-9050-2B9DBDDB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492657"/>
            <a:ext cx="8023427" cy="4679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2B.1: </a:t>
            </a:r>
            <a:r>
              <a:rPr lang="en-US" sz="2000" b="1" dirty="0" err="1"/>
              <a:t>Proceso</a:t>
            </a:r>
            <a:r>
              <a:rPr lang="en-US" sz="2000" b="1" dirty="0"/>
              <a:t> de </a:t>
            </a:r>
            <a:r>
              <a:rPr lang="en-US" sz="2000" b="1" dirty="0" err="1"/>
              <a:t>Decisión</a:t>
            </a:r>
            <a:r>
              <a:rPr lang="en-US" sz="2000" b="1" dirty="0"/>
              <a:t> de </a:t>
            </a:r>
            <a:r>
              <a:rPr lang="en-US" sz="2000" b="1" dirty="0" err="1"/>
              <a:t>Compra</a:t>
            </a:r>
            <a:endParaRPr lang="en-US" sz="2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C7F45-3DF8-D843-AE50-88050C5B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8D17A-8415-324D-954C-CAD0D1F7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0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AE8585-7DDC-1D46-8EDD-5C28BFDE0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365651"/>
            <a:ext cx="8031651" cy="4638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2C.1: Roles </a:t>
            </a:r>
            <a:r>
              <a:rPr lang="en-US" sz="2000" b="1" dirty="0" err="1"/>
              <a:t>en</a:t>
            </a:r>
            <a:r>
              <a:rPr lang="en-US" sz="2000" b="1" dirty="0"/>
              <a:t> el </a:t>
            </a:r>
            <a:r>
              <a:rPr lang="en-US" sz="2000" b="1" dirty="0" err="1"/>
              <a:t>Proceso</a:t>
            </a:r>
            <a:r>
              <a:rPr lang="en-US" sz="2000" b="1" dirty="0"/>
              <a:t> de </a:t>
            </a:r>
            <a:r>
              <a:rPr lang="en-US" sz="2000" b="1" dirty="0" err="1"/>
              <a:t>Decisión</a:t>
            </a:r>
            <a:r>
              <a:rPr lang="en-US" sz="2000" b="1" dirty="0"/>
              <a:t> de </a:t>
            </a:r>
            <a:r>
              <a:rPr lang="en-US" sz="2000" b="1" dirty="0" err="1"/>
              <a:t>Compra</a:t>
            </a:r>
            <a:endParaRPr lang="en-US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438A5-93F0-3E4E-A141-CA9A11DE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91BFE-6DB7-2B49-A8A8-D2631230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7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2D.1: Lluvia de Ideas de </a:t>
            </a:r>
            <a:r>
              <a:rPr lang="en-US" sz="2000" b="1" dirty="0" err="1"/>
              <a:t>Beneficios</a:t>
            </a:r>
            <a:r>
              <a:rPr lang="en-US" sz="2000" b="1" dirty="0"/>
              <a:t> (</a:t>
            </a:r>
            <a:r>
              <a:rPr lang="en-US" sz="2000" b="1" dirty="0" err="1"/>
              <a:t>Necesidades</a:t>
            </a:r>
            <a:r>
              <a:rPr lang="en-US" sz="2000" b="1" dirty="0"/>
              <a:t>) </a:t>
            </a:r>
            <a:r>
              <a:rPr lang="en-US" sz="2000" b="1" dirty="0" err="1"/>
              <a:t>Requeridos</a:t>
            </a:r>
            <a:r>
              <a:rPr lang="en-US" sz="2000" b="1" dirty="0"/>
              <a:t> </a:t>
            </a:r>
            <a:r>
              <a:rPr lang="en-US" sz="2000" b="1" dirty="0" err="1"/>
              <a:t>por</a:t>
            </a:r>
            <a:r>
              <a:rPr lang="en-US" sz="2000" b="1" dirty="0"/>
              <a:t> el </a:t>
            </a:r>
            <a:r>
              <a:rPr lang="en-US" sz="2000" b="1" dirty="0" err="1"/>
              <a:t>Cliente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C3BB3-636C-4B44-AF11-80078146F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600201"/>
            <a:ext cx="8023428" cy="23912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8E199-8781-F54C-A8FA-9AF2F034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880CD-693E-AD4D-9D77-00F6ABED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41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5800"/>
            <a:ext cx="8381999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2D.2: </a:t>
            </a:r>
            <a:r>
              <a:rPr lang="en-US" sz="2000" b="1" dirty="0" err="1"/>
              <a:t>Lista</a:t>
            </a:r>
            <a:r>
              <a:rPr lang="en-US" sz="2000" b="1" dirty="0"/>
              <a:t> </a:t>
            </a:r>
            <a:r>
              <a:rPr lang="en-US" sz="2000" b="1" dirty="0" err="1"/>
              <a:t>Consolidada</a:t>
            </a:r>
            <a:r>
              <a:rPr lang="en-US" sz="2000" b="1" dirty="0"/>
              <a:t> de </a:t>
            </a:r>
            <a:r>
              <a:rPr lang="en-US" sz="2000" b="1" dirty="0" err="1"/>
              <a:t>Beneficios</a:t>
            </a:r>
            <a:r>
              <a:rPr lang="en-US" sz="2000" b="1" dirty="0"/>
              <a:t> (</a:t>
            </a:r>
            <a:r>
              <a:rPr lang="en-US" sz="2000" b="1" dirty="0" err="1"/>
              <a:t>Necesidades</a:t>
            </a:r>
            <a:r>
              <a:rPr lang="en-US" sz="2000" b="1" dirty="0"/>
              <a:t>) </a:t>
            </a:r>
            <a:r>
              <a:rPr lang="en-US" sz="2000" b="1" dirty="0" err="1"/>
              <a:t>Requeridos</a:t>
            </a:r>
            <a:r>
              <a:rPr lang="en-US" sz="2000" b="1" dirty="0"/>
              <a:t> </a:t>
            </a:r>
            <a:r>
              <a:rPr lang="en-US" sz="2000" b="1" dirty="0" err="1"/>
              <a:t>por</a:t>
            </a:r>
            <a:r>
              <a:rPr lang="en-US" sz="2000" b="1" dirty="0"/>
              <a:t> el </a:t>
            </a:r>
            <a:r>
              <a:rPr lang="en-US" sz="2000" b="1" dirty="0" err="1"/>
              <a:t>Cliente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395B7-D5BD-4642-B340-E66CFB491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00201"/>
            <a:ext cx="8023428" cy="12885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5BE2E-3176-F04B-9D8F-212AC48F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0DDEC-030D-F14A-B6E8-42ADA778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73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/>
              <a:t>Figure 3A.1: </a:t>
            </a:r>
            <a:r>
              <a:rPr lang="en-US" sz="2000" b="1" dirty="0" err="1"/>
              <a:t>Identificando</a:t>
            </a:r>
            <a:r>
              <a:rPr lang="en-US" sz="2000" b="1" dirty="0"/>
              <a:t> </a:t>
            </a:r>
            <a:r>
              <a:rPr lang="en-US" sz="2000" b="1" dirty="0" err="1"/>
              <a:t>Competidores</a:t>
            </a:r>
            <a:r>
              <a:rPr lang="en-US" sz="2000" b="1" dirty="0"/>
              <a:t>, Complementadores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5944C-11C2-DC44-A9E4-F3827374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4F69ED-4536-E140-A71C-88382AD3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0BC27-C472-0148-A442-00B5BC797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474608"/>
            <a:ext cx="8023427" cy="44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3B.1: </a:t>
            </a:r>
            <a:r>
              <a:rPr lang="en-US" sz="2000" b="1" dirty="0" err="1"/>
              <a:t>Análisis</a:t>
            </a:r>
            <a:r>
              <a:rPr lang="en-US" sz="2000" b="1" dirty="0"/>
              <a:t> FODA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5246E-608C-114C-A148-95342322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8241E-F7C2-624C-A33F-259A10DA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BF663-9EBE-D142-BF63-B2897CD44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322356"/>
            <a:ext cx="8031651" cy="48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8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F8DA15-9EA2-7A42-9B8E-14F00925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376807"/>
            <a:ext cx="8031651" cy="4334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3C.1: </a:t>
            </a:r>
            <a:r>
              <a:rPr lang="en-US" sz="2000" b="1" dirty="0" err="1"/>
              <a:t>Análisis</a:t>
            </a:r>
            <a:r>
              <a:rPr lang="en-US" sz="2000" b="1" dirty="0"/>
              <a:t> de la </a:t>
            </a:r>
            <a:r>
              <a:rPr lang="en-US" sz="2000" b="1" dirty="0" err="1"/>
              <a:t>Evaluación</a:t>
            </a:r>
            <a:r>
              <a:rPr lang="en-US" sz="2000" b="1" dirty="0"/>
              <a:t> del </a:t>
            </a:r>
            <a:r>
              <a:rPr lang="en-US" sz="2000" b="1" dirty="0" err="1"/>
              <a:t>Competidor</a:t>
            </a:r>
            <a:endParaRPr lang="en-US" sz="2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189C2-1465-534A-92DF-15916068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A712C-EFF3-F44C-9879-BB72C5F2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00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3C.2: </a:t>
            </a:r>
            <a:r>
              <a:rPr lang="en-US" sz="2000" b="1" dirty="0" err="1"/>
              <a:t>Análisis</a:t>
            </a:r>
            <a:r>
              <a:rPr lang="en-US" sz="2000" b="1" dirty="0"/>
              <a:t> de la </a:t>
            </a:r>
            <a:r>
              <a:rPr lang="en-US" sz="2000" b="1" dirty="0" err="1"/>
              <a:t>Evaluación</a:t>
            </a:r>
            <a:r>
              <a:rPr lang="en-US" sz="2000" b="1" dirty="0"/>
              <a:t> del </a:t>
            </a:r>
            <a:r>
              <a:rPr lang="en-US" sz="2000" b="1" dirty="0" err="1"/>
              <a:t>Competidor</a:t>
            </a:r>
            <a:r>
              <a:rPr lang="en-US" sz="2000" b="1" dirty="0"/>
              <a:t> – </a:t>
            </a:r>
            <a:r>
              <a:rPr lang="en-US" sz="2000" b="1" dirty="0" err="1"/>
              <a:t>Resumen</a:t>
            </a:r>
            <a:endParaRPr lang="en-US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8473E-0D52-6247-A40D-7BD5E532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9D93-5951-2A4F-8AD8-FE400337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68FD1-068B-F249-BD04-57DCFDAF4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332565"/>
            <a:ext cx="8023427" cy="46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34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s-ES_tradnl" sz="2000" b="1" dirty="0"/>
              <a:t>Figura 3D.1: Pronosticando las Ventas de la Empresa / Unidad de Negocio (unidades o dólares)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51B0A-2195-DE4E-8BA2-4102D251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B7831-A95D-8C4E-8672-77FCD8F5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C9461-3705-6C46-9FE5-96B1B1CFF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40593"/>
            <a:ext cx="8031651" cy="48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5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T.1: Lluvia de Ideas de </a:t>
            </a:r>
            <a:r>
              <a:rPr lang="en-US" sz="2000" b="1" dirty="0" err="1"/>
              <a:t>Supuestos</a:t>
            </a:r>
            <a:r>
              <a:rPr lang="en-US" sz="2000" b="1" dirty="0"/>
              <a:t> de </a:t>
            </a:r>
            <a:r>
              <a:rPr lang="en-US" sz="2000" b="1" dirty="0" err="1"/>
              <a:t>Planificación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D0AD7-4736-D948-96D6-275B0C49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600203"/>
            <a:ext cx="8023428" cy="307883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2EA0C-4A7C-D448-B569-277E3040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118B7-528F-0746-940B-EBA4A63BD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9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E3D77B-D257-B848-A8DD-6D5EC5D91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7576" y="1668780"/>
            <a:ext cx="4347882" cy="3520440"/>
          </a:xfrm>
        </p:spPr>
        <p:txBody>
          <a:bodyPr anchor="ctr" anchorCtr="0"/>
          <a:lstStyle/>
          <a:p>
            <a:pPr algn="l"/>
            <a:r>
              <a:rPr lang="es-ES_tradnl" dirty="0"/>
              <a:t>Este archivo contiene las plantillas de PowerPoint para todos los ejercicios en el </a:t>
            </a:r>
            <a:r>
              <a:rPr lang="es-ES_tradnl" i="1" dirty="0"/>
              <a:t>Libro de Trabajo de Planificación del Mercado</a:t>
            </a:r>
            <a:r>
              <a:rPr lang="es-ES_tradnl" dirty="0"/>
              <a:t>. Los instructores pueden brindar estas plantillas a los estudiantes que están preparando planes de mercadotecnia usando el </a:t>
            </a:r>
            <a:r>
              <a:rPr lang="es-ES_tradnl" i="1" dirty="0"/>
              <a:t>Libro de Trabajo de Planificación del Mercado</a:t>
            </a:r>
            <a:r>
              <a:rPr lang="es-ES_tradnl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6F408-D5A4-6F42-9E29-B992660C37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6558" y="1668780"/>
            <a:ext cx="2464308" cy="35204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096DB-F3E4-224A-86F5-E122DC2A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8AE22-E97A-6E46-9850-25F7BA46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4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s-ES_tradnl" sz="2000" b="1" dirty="0"/>
              <a:t>Figura T.2: Supuestos de Selección – Identificar La Magnitud del Efecto y la Probabilidad de Ocurrencia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1C42B-A2D8-384B-8CFD-A1BA81F67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FE8CF-917C-EE47-B200-2740326A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DF2B4-5D0F-824B-842E-D8CB4107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33" y="1361155"/>
            <a:ext cx="6596934" cy="509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48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s-ES_tradnl" sz="2000" b="1" dirty="0"/>
              <a:t>Figura T.3: Trazar Supuestos de Planificación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BA56C-5CDC-4442-99B1-9DDFD528C0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44022" y="1600203"/>
            <a:ext cx="5297710" cy="45719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CACD-2467-4F4B-91A4-F1AC0F5F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454BD-4320-2D43-8438-5C939052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21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s-ES_tradnl" sz="2000" b="1" dirty="0"/>
              <a:t>Figura T.4: “</a:t>
            </a:r>
            <a:r>
              <a:rPr lang="es-ES_tradnl" sz="2000" b="1" i="1" dirty="0"/>
              <a:t>Creemos que</a:t>
            </a:r>
            <a:r>
              <a:rPr lang="es-ES_tradnl" sz="2000" b="1" dirty="0"/>
              <a:t>…” Declaraciones e Implicaciones para los Supuestos de Planificación Sobre los que Estamos Seguros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7F3FE-33AC-A344-9BE7-7B374395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F2F11-F586-534E-8460-4E35C671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609F5-B1E0-9141-87EC-7354B13AE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553508"/>
            <a:ext cx="7999543" cy="416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9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s-ES_tradnl" sz="2000" b="1" dirty="0"/>
              <a:t>Figura T.5: Implicaciones de Acción para los Supuestos de Planificación Sobre los Cuales Estamos Bastante Inciertos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14AF5-4925-E549-9F31-3E2D1330D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1E687-FF49-AA47-B85C-257EABD90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A5485-CEA9-B947-8036-D22AE1C1D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076" y="1349590"/>
            <a:ext cx="5654272" cy="51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90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s-ES_tradnl" sz="2000" b="1" dirty="0"/>
              <a:t>Figura 4A.1: Compilando Beneficios / Valores Requeridos por el Cliente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E0A75-2710-C349-8870-23054DEF2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00203"/>
            <a:ext cx="8023427" cy="212287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F9EA8-7513-7248-BB62-0FEBCDD1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D8778-2356-1741-A1E7-CCE54DA7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32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2D2A79-2271-3045-9C80-7CE9A9E9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00203"/>
            <a:ext cx="8024399" cy="2613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s-ES_tradnl" sz="2000" b="1" dirty="0"/>
              <a:t>Figura 4B.1: Lluvia de Ideas de Enfoques a la Segmentación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60A0F-CD8C-DE4C-A8EF-FE71B4CC5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41413-A4F1-BD42-BD8F-1BBBC245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52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0B5206-CD67-4946-912F-AF3AB4C8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600204"/>
            <a:ext cx="8024600" cy="2687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166846" cy="549111"/>
          </a:xfrm>
        </p:spPr>
        <p:txBody>
          <a:bodyPr/>
          <a:lstStyle/>
          <a:p>
            <a:r>
              <a:rPr lang="es-ES_tradnl" sz="2000" b="1" dirty="0"/>
              <a:t>Figura 4C.1: Seleccionar Dimensiones de Segmentación y Formar Segmentos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C38D9-4977-534A-96BE-FAECA2BD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5FD10-FC1E-FB45-9426-D2F9C512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9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4BF96-A29E-664F-AE74-6A6F11F4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600204"/>
            <a:ext cx="8024398" cy="3930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s-ES_tradnl" sz="2000" b="1" dirty="0"/>
              <a:t>Figura 4D.1: Formando Segmentos de Mercado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E6362-8B1B-7B41-82A3-87059AFB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C70B3-9D17-2548-901D-ADC7A1A9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99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4D.2: Conjunto Final de </a:t>
            </a:r>
            <a:r>
              <a:rPr lang="en-US" sz="2000" b="1" dirty="0" err="1"/>
              <a:t>Segmentos</a:t>
            </a:r>
            <a:r>
              <a:rPr lang="en-US" sz="2000" b="1" dirty="0"/>
              <a:t> de Mercado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D7C1D-66AE-9846-96D1-9EC818D4E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00204"/>
            <a:ext cx="8024398" cy="164756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D3129-0E49-B445-9155-8FF3C988D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0E8B1-A868-3A42-9D99-3B1B2A3D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86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4E.1: </a:t>
            </a:r>
            <a:r>
              <a:rPr lang="en-US" sz="2000" b="1" dirty="0" err="1"/>
              <a:t>Matriz</a:t>
            </a:r>
            <a:r>
              <a:rPr lang="en-US" sz="2000" b="1" dirty="0"/>
              <a:t> de </a:t>
            </a:r>
            <a:r>
              <a:rPr lang="en-US" sz="2000" b="1" dirty="0" err="1"/>
              <a:t>Segmentación</a:t>
            </a:r>
            <a:r>
              <a:rPr lang="en-US" sz="2000" b="1" dirty="0"/>
              <a:t> de Mercado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444702-E31D-7543-BD77-2C6915B7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F5665-C810-CE47-AF7E-793AB429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F20CE-DACC-D441-8027-F93CF58DD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461834"/>
            <a:ext cx="8031651" cy="32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4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2FCA3-2A77-CD4F-9B94-329ABFDB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Formulario de Propuesta de Proyecto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1BD01-FEBF-3842-B152-D18A8BB16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770813" algn="r"/>
              </a:tabLst>
            </a:pPr>
            <a:r>
              <a:rPr lang="es-ES_tradnl" sz="1800" dirty="0"/>
              <a:t>Designación del Grupo: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b="1" dirty="0"/>
              <a:t>Información de la Empresa</a:t>
            </a:r>
          </a:p>
          <a:p>
            <a:pPr marL="463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Nombre:</a:t>
            </a:r>
          </a:p>
          <a:p>
            <a:pPr marL="463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Producto / Mercado / Ámbito:</a:t>
            </a:r>
          </a:p>
          <a:p>
            <a:pPr marL="463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Situación Comercial: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800" b="1" dirty="0"/>
              <a:t>Información del Grupo</a:t>
            </a:r>
          </a:p>
          <a:p>
            <a:pPr marL="463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Miembro del Equipo con Contacto Clave (email, # de teléfono):</a:t>
            </a:r>
          </a:p>
          <a:p>
            <a:pPr marL="463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1800" dirty="0"/>
          </a:p>
          <a:p>
            <a:pPr marL="463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Otros Miembros del Equipo:</a:t>
            </a:r>
          </a:p>
          <a:p>
            <a:pPr marL="463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1800" dirty="0"/>
          </a:p>
          <a:p>
            <a:pPr marL="46355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Contacto Clave en la Empresa: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3CC4-2540-C949-8F00-BE6C63B7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1BC35-FF24-3E4E-8D05-496BD99C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27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4F.1: Lluvia de Ideas de </a:t>
            </a:r>
            <a:r>
              <a:rPr lang="en-US" sz="2000" b="1" dirty="0" err="1"/>
              <a:t>Factores</a:t>
            </a:r>
            <a:r>
              <a:rPr lang="en-US" sz="2000" b="1" dirty="0"/>
              <a:t> del </a:t>
            </a:r>
            <a:r>
              <a:rPr lang="en-US" sz="2000" b="1" dirty="0" err="1"/>
              <a:t>Atractivo</a:t>
            </a:r>
            <a:r>
              <a:rPr lang="en-US" sz="2000" b="1" dirty="0"/>
              <a:t> del Mercado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7363D-7DEE-8748-802C-88CA822A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600204"/>
            <a:ext cx="8024398" cy="261320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884BEC-9382-764B-A4C4-D56515AC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EFE2C-80A2-934F-AF62-B12B4F04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1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AB6366-C20D-0C48-9C3A-0FB32D68F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600204"/>
            <a:ext cx="8031651" cy="2944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4F.2: </a:t>
            </a:r>
            <a:r>
              <a:rPr lang="en-US" sz="2000" b="1" dirty="0" err="1"/>
              <a:t>Factores</a:t>
            </a:r>
            <a:r>
              <a:rPr lang="en-US" sz="2000" b="1" dirty="0"/>
              <a:t> </a:t>
            </a:r>
            <a:r>
              <a:rPr lang="en-US" sz="2000" b="1" dirty="0" err="1"/>
              <a:t>Seleccionados</a:t>
            </a:r>
            <a:r>
              <a:rPr lang="en-US" sz="2000" b="1" dirty="0"/>
              <a:t> del </a:t>
            </a:r>
            <a:r>
              <a:rPr lang="en-US" sz="2000" b="1" dirty="0" err="1"/>
              <a:t>Atractivo</a:t>
            </a:r>
            <a:r>
              <a:rPr lang="en-US" sz="2000" b="1" dirty="0"/>
              <a:t> del Mercado y </a:t>
            </a:r>
            <a:r>
              <a:rPr lang="en-US" sz="2000" b="1" dirty="0" err="1"/>
              <a:t>Razones</a:t>
            </a:r>
            <a:r>
              <a:rPr lang="en-US" sz="2000" b="1" dirty="0"/>
              <a:t> para </a:t>
            </a:r>
            <a:r>
              <a:rPr lang="en-US" sz="2000" b="1" dirty="0" err="1"/>
              <a:t>Incluir</a:t>
            </a:r>
            <a:endParaRPr lang="en-US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88DC-C2B6-1241-99A1-2043F15E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945B7-187D-8C4C-A5D0-1C0536BE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B994B6-6856-FB4E-8E80-E146E530E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6" y="1564695"/>
            <a:ext cx="8031651" cy="3378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/>
              <a:t>Figure 4F.3: </a:t>
            </a:r>
            <a:r>
              <a:rPr lang="en-US" sz="2000" b="1" dirty="0" err="1"/>
              <a:t>Análisis</a:t>
            </a:r>
            <a:r>
              <a:rPr lang="en-US" sz="2000" b="1" dirty="0"/>
              <a:t> del </a:t>
            </a:r>
            <a:r>
              <a:rPr lang="en-US" sz="2000" b="1" dirty="0" err="1"/>
              <a:t>Atractivo</a:t>
            </a:r>
            <a:r>
              <a:rPr lang="en-US" sz="2000" b="1" dirty="0"/>
              <a:t> del </a:t>
            </a:r>
            <a:r>
              <a:rPr lang="en-US" sz="2000" b="1" dirty="0" err="1"/>
              <a:t>Segmento</a:t>
            </a:r>
            <a:r>
              <a:rPr lang="en-US" sz="2000" b="1" dirty="0"/>
              <a:t> de Mercado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5BDB5E-B535-F54D-B4B8-2909EA12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F7D77-1C87-D44B-8095-1C1A42B2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92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87F718-9948-054C-BA30-F44607B4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307504"/>
            <a:ext cx="8031651" cy="5068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4G.1: Lluvia de Ideas de </a:t>
            </a:r>
            <a:r>
              <a:rPr lang="en-US" sz="2000" b="1" dirty="0" err="1"/>
              <a:t>Factores</a:t>
            </a:r>
            <a:r>
              <a:rPr lang="en-US" sz="2000" b="1" dirty="0"/>
              <a:t> de Fortaleza </a:t>
            </a:r>
            <a:r>
              <a:rPr lang="en-US" sz="2000" b="1" dirty="0" err="1"/>
              <a:t>Comercial</a:t>
            </a:r>
            <a:endParaRPr lang="en-US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10B09-FC87-2444-A41D-28FAF07E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EF633-3C15-C04D-811F-C6FAE069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61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1C93C9-07C8-C146-9EA0-9A69077A0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520119"/>
            <a:ext cx="8031651" cy="4585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4G.2: </a:t>
            </a:r>
            <a:r>
              <a:rPr lang="en-US" sz="2000" b="1" dirty="0" err="1"/>
              <a:t>Factores</a:t>
            </a:r>
            <a:r>
              <a:rPr lang="en-US" sz="2000" b="1" dirty="0"/>
              <a:t> de </a:t>
            </a:r>
            <a:r>
              <a:rPr lang="en-US" sz="2000" b="1" dirty="0" err="1"/>
              <a:t>Fortalezas</a:t>
            </a:r>
            <a:r>
              <a:rPr lang="en-US" sz="2000" b="1" dirty="0"/>
              <a:t> </a:t>
            </a:r>
            <a:r>
              <a:rPr lang="en-US" sz="2000" b="1" dirty="0" err="1"/>
              <a:t>Comerciales</a:t>
            </a:r>
            <a:r>
              <a:rPr lang="en-US" sz="2000" b="1" dirty="0"/>
              <a:t> </a:t>
            </a:r>
            <a:r>
              <a:rPr lang="en-US" sz="2000" b="1" dirty="0" err="1"/>
              <a:t>Seleccionados</a:t>
            </a:r>
            <a:r>
              <a:rPr lang="en-US" sz="2000" b="1" dirty="0"/>
              <a:t> y </a:t>
            </a:r>
            <a:r>
              <a:rPr lang="en-US" sz="2000" b="1" dirty="0" err="1"/>
              <a:t>Razones</a:t>
            </a:r>
            <a:r>
              <a:rPr lang="en-US" sz="2000" b="1" dirty="0"/>
              <a:t> para </a:t>
            </a:r>
            <a:r>
              <a:rPr lang="en-US" sz="2000" b="1" dirty="0" err="1"/>
              <a:t>Incluir</a:t>
            </a:r>
            <a:endParaRPr lang="en-US" sz="2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C32F1-EEB8-6B4A-8E99-03102F0F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868DA-DB4C-2045-B887-CC6BC120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25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4G.3: </a:t>
            </a:r>
            <a:r>
              <a:rPr lang="en-US" sz="2000" b="1" dirty="0" err="1"/>
              <a:t>Análisis</a:t>
            </a:r>
            <a:r>
              <a:rPr lang="en-US" sz="2000" b="1" dirty="0"/>
              <a:t> de </a:t>
            </a:r>
            <a:r>
              <a:rPr lang="en-US" sz="2000" b="1" dirty="0" err="1"/>
              <a:t>Fortalezas</a:t>
            </a:r>
            <a:r>
              <a:rPr lang="en-US" sz="2000" b="1" dirty="0"/>
              <a:t> </a:t>
            </a:r>
            <a:r>
              <a:rPr lang="en-US" sz="2000" b="1" dirty="0" err="1"/>
              <a:t>Comerciales</a:t>
            </a:r>
            <a:endParaRPr lang="en-US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FA567-E1D0-8340-A6FB-5F27A4CF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25612-1D11-B442-8316-B58D6A88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FC77F-2F5E-9943-AB30-6D153D966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249233"/>
            <a:ext cx="8040846" cy="492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86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93EECC-0C98-604A-A624-70E5574A1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42" y="1600200"/>
            <a:ext cx="5211287" cy="4680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4H.1: </a:t>
            </a:r>
            <a:r>
              <a:rPr lang="en-US" sz="2000" b="1" dirty="0" err="1"/>
              <a:t>Matriz</a:t>
            </a:r>
            <a:r>
              <a:rPr lang="en-US" sz="2000" b="1" dirty="0"/>
              <a:t> de </a:t>
            </a:r>
            <a:r>
              <a:rPr lang="en-US" sz="2000" b="1" dirty="0" err="1"/>
              <a:t>Atractivo</a:t>
            </a:r>
            <a:r>
              <a:rPr lang="en-US" sz="2000" b="1" dirty="0"/>
              <a:t> del </a:t>
            </a:r>
            <a:r>
              <a:rPr lang="en-US" sz="2000" b="1" dirty="0" err="1"/>
              <a:t>Segmento</a:t>
            </a:r>
            <a:r>
              <a:rPr lang="en-US" sz="2000" b="1" dirty="0"/>
              <a:t> de Mercado / </a:t>
            </a:r>
            <a:r>
              <a:rPr lang="en-US" sz="2000" b="1" dirty="0" err="1"/>
              <a:t>Fortalezas</a:t>
            </a:r>
            <a:r>
              <a:rPr lang="en-US" sz="2000" b="1" dirty="0"/>
              <a:t> </a:t>
            </a:r>
            <a:r>
              <a:rPr lang="en-US" sz="2000" b="1" dirty="0" err="1"/>
              <a:t>Comerciales</a:t>
            </a:r>
            <a:endParaRPr lang="en-US" sz="2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58FA3-0615-6241-9556-1ED4E1FC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00E9A-1B40-454A-9FAC-F0661C65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42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48EE2-4E3D-A843-878F-693203B6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6" y="1481838"/>
            <a:ext cx="8165339" cy="35092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5A.1: </a:t>
            </a:r>
            <a:r>
              <a:rPr lang="en-US" sz="2000" b="1" dirty="0" err="1"/>
              <a:t>Objetivos</a:t>
            </a:r>
            <a:r>
              <a:rPr lang="en-US" sz="2000" b="1" dirty="0"/>
              <a:t> para la </a:t>
            </a:r>
            <a:r>
              <a:rPr lang="en-US" sz="2000" b="1" dirty="0" err="1"/>
              <a:t>Estrategia</a:t>
            </a:r>
            <a:r>
              <a:rPr lang="en-US" sz="2000" b="1" dirty="0"/>
              <a:t> de Mercado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DEE8-8568-6A42-8320-140E3161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98DAD-837E-0642-A48B-08A5EB8B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14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C9EA10-791F-2249-AFC5-A4285CEE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" y="1654588"/>
            <a:ext cx="8023427" cy="1774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5B.1: </a:t>
            </a:r>
            <a:r>
              <a:rPr lang="en-US" sz="2000" b="1" dirty="0" err="1"/>
              <a:t>Enfoque</a:t>
            </a:r>
            <a:r>
              <a:rPr lang="en-US" sz="2000" b="1" dirty="0"/>
              <a:t> </a:t>
            </a:r>
            <a:r>
              <a:rPr lang="en-US" sz="2000" b="1" dirty="0" err="1"/>
              <a:t>Estratégico</a:t>
            </a:r>
            <a:endParaRPr lang="en-US" sz="2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19E45-926B-A848-823F-AD9C7ADA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34345-E7F2-0F45-A2F7-D8E9651A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5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90E211-B9E8-6341-95C9-892566FB0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43" y="1600201"/>
            <a:ext cx="8082511" cy="2454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5C.1: </a:t>
            </a:r>
            <a:r>
              <a:rPr lang="en-US" sz="2000" b="1" dirty="0" err="1"/>
              <a:t>Elementos</a:t>
            </a:r>
            <a:r>
              <a:rPr lang="en-US" sz="2000" b="1" dirty="0"/>
              <a:t> de </a:t>
            </a:r>
            <a:r>
              <a:rPr lang="en-US" sz="2000" b="1" dirty="0" err="1"/>
              <a:t>Posicionamiento</a:t>
            </a:r>
            <a:endParaRPr lang="en-US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C0DCE-76AF-A240-8E3D-FFC7BE61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C1CCF-C6B3-D642-9E0F-648EAC93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8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4329-4FAB-FA4C-98F8-C9E90C4A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000" b="1" dirty="0"/>
              <a:t>Figura 1A.1: Ciclos de Vida de la Clase de Producto, </a:t>
            </a:r>
            <a:br>
              <a:rPr lang="es-ES_tradnl" sz="2000" b="1" dirty="0"/>
            </a:br>
            <a:r>
              <a:rPr lang="es-ES_tradnl" sz="2000" b="1" dirty="0"/>
              <a:t>Forma del Producto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99C41-6C63-E444-945C-AA47C4A69A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1255" y="1576495"/>
            <a:ext cx="7041489" cy="459570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0C6D0-BE50-024F-8354-035E5A7B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F67D4-28E4-704C-BC2E-D2C0E594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61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5C.2: </a:t>
            </a:r>
            <a:r>
              <a:rPr lang="en-US" sz="2000" b="1" dirty="0" err="1"/>
              <a:t>Declaraciónes</a:t>
            </a:r>
            <a:r>
              <a:rPr lang="en-US" sz="2000" b="1" dirty="0"/>
              <a:t> de </a:t>
            </a:r>
            <a:r>
              <a:rPr lang="en-US" sz="2000" b="1" dirty="0" err="1"/>
              <a:t>Posicionamiento</a:t>
            </a:r>
            <a:endParaRPr lang="en-US" sz="2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53034-087C-AB48-B320-0AEA55B4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09F3E-BF92-4E47-8B8D-05D4AAE4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B339-B36A-8F4B-BB4D-205A8DEA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87" y="1399227"/>
            <a:ext cx="8131899" cy="4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79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439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5D.1: </a:t>
            </a:r>
            <a:r>
              <a:rPr lang="en-US" sz="2000" b="1" dirty="0" err="1"/>
              <a:t>Implicaciones</a:t>
            </a:r>
            <a:r>
              <a:rPr lang="en-US" sz="2000" b="1" dirty="0"/>
              <a:t> para </a:t>
            </a:r>
            <a:r>
              <a:rPr lang="en-US" sz="2000" b="1" dirty="0" err="1"/>
              <a:t>Implementar</a:t>
            </a:r>
            <a:r>
              <a:rPr lang="en-US" sz="2000" b="1" dirty="0"/>
              <a:t> </a:t>
            </a:r>
            <a:r>
              <a:rPr lang="en-US" sz="2000" b="1" dirty="0" err="1"/>
              <a:t>Programas</a:t>
            </a:r>
            <a:r>
              <a:rPr lang="en-US" sz="2000" b="1" dirty="0"/>
              <a:t> de </a:t>
            </a:r>
            <a:r>
              <a:rPr lang="en-US" sz="2000" b="1" dirty="0" err="1"/>
              <a:t>Acción</a:t>
            </a:r>
            <a:endParaRPr lang="en-US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83B92-0177-794E-9E81-5CDBCA90B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88A9B-B56A-D842-86DC-76E4A087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69AB7-52FA-044D-8FCB-207D15FD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2" y="1523064"/>
            <a:ext cx="8054262" cy="43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03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s-ES_tradnl" sz="2000" b="1" dirty="0"/>
              <a:t>Figura 1A.2: Análisis del Ciclo de Vida del Producto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F401C-5DB8-6A41-AEDF-8DA63B5CD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2591" y="1449279"/>
            <a:ext cx="6802248" cy="453483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2B9AB-D90D-1546-AA85-D9EF333A6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CC3A3-E76A-9747-815D-E3B9E77E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8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BAC14-D192-D344-9E4B-D69F7D173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600200"/>
            <a:ext cx="8027997" cy="3966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1B.1: </a:t>
            </a:r>
            <a:r>
              <a:rPr lang="en-US" sz="2000" b="1" dirty="0" err="1"/>
              <a:t>Análisis</a:t>
            </a:r>
            <a:r>
              <a:rPr lang="en-US" sz="2000" b="1" dirty="0"/>
              <a:t> de la </a:t>
            </a:r>
            <a:r>
              <a:rPr lang="en-US" sz="2000" b="1" dirty="0" err="1"/>
              <a:t>Fuerzas</a:t>
            </a:r>
            <a:r>
              <a:rPr lang="en-US" sz="2000" b="1" dirty="0"/>
              <a:t> de la </a:t>
            </a:r>
            <a:r>
              <a:rPr lang="en-US" sz="2000" b="1" dirty="0" err="1"/>
              <a:t>Industria</a:t>
            </a:r>
            <a:endParaRPr lang="en-US" sz="2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B6102-9EFF-B940-9399-0DEF78B8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D82BC-4338-BE4D-B3AC-7E3704D3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3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E0F9E5-C90D-9440-A498-BAB5861A2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600200"/>
            <a:ext cx="8031651" cy="4129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1C.1: </a:t>
            </a:r>
            <a:r>
              <a:rPr lang="en-US" sz="2000" b="1" dirty="0" err="1"/>
              <a:t>Análisis</a:t>
            </a:r>
            <a:r>
              <a:rPr lang="en-US" sz="2000" b="1" dirty="0"/>
              <a:t> de las </a:t>
            </a:r>
            <a:r>
              <a:rPr lang="en-US" sz="2000" b="1" dirty="0" err="1"/>
              <a:t>Fuerzas</a:t>
            </a:r>
            <a:r>
              <a:rPr lang="en-US" sz="2000" b="1" dirty="0"/>
              <a:t> </a:t>
            </a:r>
            <a:r>
              <a:rPr lang="en-US" sz="2000" b="1" dirty="0" err="1"/>
              <a:t>Ambientales</a:t>
            </a:r>
            <a:endParaRPr lang="en-US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B7F08-2AB3-D84E-9BF1-14CC378D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8A11F-1AE3-0B46-8DC5-42B8329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54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FF0BC-DC6E-AF4A-AA4D-53CC4035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77" y="1600200"/>
            <a:ext cx="8023428" cy="3878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1D.1: </a:t>
            </a:r>
            <a:r>
              <a:rPr lang="en-US" sz="2000" b="1" dirty="0" err="1"/>
              <a:t>Resumen</a:t>
            </a:r>
            <a:r>
              <a:rPr lang="en-US" sz="2000" b="1" dirty="0"/>
              <a:t> del </a:t>
            </a:r>
            <a:r>
              <a:rPr lang="en-US" sz="2000" b="1" dirty="0" err="1"/>
              <a:t>Conocimiento</a:t>
            </a:r>
            <a:r>
              <a:rPr lang="en-US" sz="2000" b="1" dirty="0"/>
              <a:t> del Mercado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31636-1F0B-AB4E-B551-32F6E73D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4F199-809E-E34C-A57B-FC778963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57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B8E-C677-E446-9638-4799D0F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8023428" cy="549111"/>
          </a:xfrm>
        </p:spPr>
        <p:txBody>
          <a:bodyPr/>
          <a:lstStyle/>
          <a:p>
            <a:r>
              <a:rPr lang="en-US" sz="2000" b="1" dirty="0" err="1"/>
              <a:t>Figura</a:t>
            </a:r>
            <a:r>
              <a:rPr lang="en-US" sz="2000" b="1" dirty="0"/>
              <a:t> 2A.1: </a:t>
            </a:r>
            <a:r>
              <a:rPr lang="en-US" sz="2000" b="1" dirty="0" err="1"/>
              <a:t>Mapa</a:t>
            </a:r>
            <a:r>
              <a:rPr lang="en-US" sz="2000" b="1" dirty="0"/>
              <a:t> de </a:t>
            </a:r>
            <a:r>
              <a:rPr lang="en-US" sz="2000" b="1" dirty="0" err="1"/>
              <a:t>Decisión</a:t>
            </a:r>
            <a:r>
              <a:rPr lang="en-US" sz="2000" b="1" dirty="0"/>
              <a:t> de </a:t>
            </a:r>
            <a:r>
              <a:rPr lang="en-US" sz="2000" b="1" dirty="0" err="1"/>
              <a:t>Compra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5905F-C2F7-EA48-BA74-911CB7E6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6197" y="1628541"/>
            <a:ext cx="7438735" cy="45436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EDFD0-A3E7-A54B-8203-FAFC83CA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Wessex Press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42347-B638-3D47-A6C0-DA9E298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77FB8-EE09-EA41-822E-8693E81DBE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63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1429</Words>
  <Application>Microsoft Macintosh PowerPoint</Application>
  <PresentationFormat>On-screen Show (4:3)</PresentationFormat>
  <Paragraphs>313</Paragraphs>
  <Slides>41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Franklin Gothic Book</vt:lpstr>
      <vt:lpstr>Crop</vt:lpstr>
      <vt:lpstr>PowerPoint Presentation</vt:lpstr>
      <vt:lpstr>PowerPoint Presentation</vt:lpstr>
      <vt:lpstr>Formulario de Propuesta de Proyecto</vt:lpstr>
      <vt:lpstr>Figura 1A.1: Ciclos de Vida de la Clase de Producto,  Forma del Producto</vt:lpstr>
      <vt:lpstr>Figura 1A.2: Análisis del Ciclo de Vida del Producto</vt:lpstr>
      <vt:lpstr>Figura 1B.1: Análisis de la Fuerzas de la Industria</vt:lpstr>
      <vt:lpstr>Figura 1C.1: Análisis de las Fuerzas Ambientales</vt:lpstr>
      <vt:lpstr>Figura 1D.1: Resumen del Conocimiento del Mercado</vt:lpstr>
      <vt:lpstr>Figura 2A.1: Mapa de Decisión de Compra</vt:lpstr>
      <vt:lpstr>Figura 2B.1: Proceso de Decisión de Compra</vt:lpstr>
      <vt:lpstr>Figura 2C.1: Roles en el Proceso de Decisión de Compra</vt:lpstr>
      <vt:lpstr>Figura 2D.1: Lluvia de Ideas de Beneficios (Necesidades) Requeridos por el Cliente</vt:lpstr>
      <vt:lpstr>Figura 2D.2: Lista Consolidada de Beneficios (Necesidades) Requeridos por el Cliente</vt:lpstr>
      <vt:lpstr>Figure 3A.1: Identificando Competidores, Complementadores</vt:lpstr>
      <vt:lpstr>Figura 3B.1: Análisis FODA</vt:lpstr>
      <vt:lpstr>Figura 3C.1: Análisis de la Evaluación del Competidor</vt:lpstr>
      <vt:lpstr>Figura 3C.2: Análisis de la Evaluación del Competidor – Resumen</vt:lpstr>
      <vt:lpstr>Figura 3D.1: Pronosticando las Ventas de la Empresa / Unidad de Negocio (unidades o dólares)</vt:lpstr>
      <vt:lpstr>Figura T.1: Lluvia de Ideas de Supuestos de Planificación</vt:lpstr>
      <vt:lpstr>Figura T.2: Supuestos de Selección – Identificar La Magnitud del Efecto y la Probabilidad de Ocurrencia</vt:lpstr>
      <vt:lpstr>Figura T.3: Trazar Supuestos de Planificación</vt:lpstr>
      <vt:lpstr>Figura T.4: “Creemos que…” Declaraciones e Implicaciones para los Supuestos de Planificación Sobre los que Estamos Seguros</vt:lpstr>
      <vt:lpstr>Figura T.5: Implicaciones de Acción para los Supuestos de Planificación Sobre los Cuales Estamos Bastante Inciertos</vt:lpstr>
      <vt:lpstr>Figura 4A.1: Compilando Beneficios / Valores Requeridos por el Cliente</vt:lpstr>
      <vt:lpstr>Figura 4B.1: Lluvia de Ideas de Enfoques a la Segmentación</vt:lpstr>
      <vt:lpstr>Figura 4C.1: Seleccionar Dimensiones de Segmentación y Formar Segmentos</vt:lpstr>
      <vt:lpstr>Figura 4D.1: Formando Segmentos de Mercado</vt:lpstr>
      <vt:lpstr>Figura 4D.2: Conjunto Final de Segmentos de Mercado</vt:lpstr>
      <vt:lpstr>Figura 4E.1: Matriz de Segmentación de Mercado</vt:lpstr>
      <vt:lpstr>Figura 4F.1: Lluvia de Ideas de Factores del Atractivo del Mercado</vt:lpstr>
      <vt:lpstr>Figura 4F.2: Factores Seleccionados del Atractivo del Mercado y Razones para Incluir</vt:lpstr>
      <vt:lpstr>Figure 4F.3: Análisis del Atractivo del Segmento de Mercado</vt:lpstr>
      <vt:lpstr>Figura 4G.1: Lluvia de Ideas de Factores de Fortaleza Comercial</vt:lpstr>
      <vt:lpstr>Figura 4G.2: Factores de Fortalezas Comerciales Seleccionados y Razones para Incluir</vt:lpstr>
      <vt:lpstr>Figura 4G.3: Análisis de Fortalezas Comerciales</vt:lpstr>
      <vt:lpstr>Figura 4H.1: Matriz de Atractivo del Segmento de Mercado / Fortalezas Comerciales</vt:lpstr>
      <vt:lpstr>Figura 5A.1: Objetivos para la Estrategia de Mercado</vt:lpstr>
      <vt:lpstr>Figura 5B.1: Enfoque Estratégico</vt:lpstr>
      <vt:lpstr>Figura 5C.1: Elementos de Posicionamiento</vt:lpstr>
      <vt:lpstr>Figura 5C.2: Declaraciónes de Posicionamiento</vt:lpstr>
      <vt:lpstr>Figura 5D.1: Implicaciones para Implementar Programas de Acción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Botelho</dc:creator>
  <cp:lastModifiedBy>Anna Botelho</cp:lastModifiedBy>
  <cp:revision>53</cp:revision>
  <dcterms:created xsi:type="dcterms:W3CDTF">2019-08-27T13:21:26Z</dcterms:created>
  <dcterms:modified xsi:type="dcterms:W3CDTF">2019-12-20T20:15:08Z</dcterms:modified>
</cp:coreProperties>
</file>